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27" r:id="rId2"/>
    <p:sldId id="328" r:id="rId3"/>
    <p:sldId id="364" r:id="rId4"/>
    <p:sldId id="365" r:id="rId5"/>
    <p:sldId id="367" r:id="rId6"/>
    <p:sldId id="368" r:id="rId7"/>
    <p:sldId id="366" r:id="rId8"/>
    <p:sldId id="369" r:id="rId9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5B9E5"/>
    <a:srgbClr val="66CCFF"/>
    <a:srgbClr val="FF0066"/>
    <a:srgbClr val="3399FF"/>
    <a:srgbClr val="FF3399"/>
    <a:srgbClr val="CCFFFF"/>
    <a:srgbClr val="CCCCFF"/>
    <a:srgbClr val="CCE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24" autoAdjust="0"/>
    <p:restoredTop sz="95210" autoAdjust="0"/>
  </p:normalViewPr>
  <p:slideViewPr>
    <p:cSldViewPr snapToGrid="0" snapToObjects="1">
      <p:cViewPr varScale="1">
        <p:scale>
          <a:sx n="73" d="100"/>
          <a:sy n="73" d="100"/>
        </p:scale>
        <p:origin x="76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1543" cy="339559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7" y="2"/>
            <a:ext cx="4301543" cy="339559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>
              <a:defRPr sz="1200"/>
            </a:lvl1pPr>
          </a:lstStyle>
          <a:p>
            <a:fld id="{79E75B3E-F336-4BB2-875B-A99FBE24714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7034"/>
            <a:ext cx="4301543" cy="339559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7" y="6457034"/>
            <a:ext cx="4301543" cy="339559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>
              <a:defRPr sz="1200"/>
            </a:lvl1pPr>
          </a:lstStyle>
          <a:p>
            <a:fld id="{F17FB1B1-6BD8-41BE-A4D5-1064D1F9E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4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7" y="0"/>
            <a:ext cx="4301543" cy="339884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>
              <a:defRPr sz="1200"/>
            </a:lvl1pPr>
          </a:lstStyle>
          <a:p>
            <a:fld id="{0DB6987C-180A-4E1E-A402-A61330604B5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0708" tIns="45354" rIns="90708" bIns="4535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7" y="6456612"/>
            <a:ext cx="4301543" cy="339884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>
              <a:defRPr sz="1200"/>
            </a:lvl1pPr>
          </a:lstStyle>
          <a:p>
            <a:fld id="{0EE0B7AC-83D3-496C-B2C6-A2F5533A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70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0996" y="1192834"/>
            <a:ext cx="312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04086" y="1303338"/>
            <a:ext cx="112886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Приказ Министерства просвещения Российской Федерации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02.09.2020 г. №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458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«Об 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утверждении Порядка приема на обучение по образовательным программам начального общего, основного общего и среднего общего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образования»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(с изменениями от 08.10.2021 г. № 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707, </a:t>
            </a:r>
            <a:endParaRPr lang="ru-RU" sz="24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30.08.2022 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г. №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784, 23.01.2023 № 47,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30.08.2023 № 642)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(далее – Порядок)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03902" y="84138"/>
            <a:ext cx="10095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Общеобразовательная организация размещает</a:t>
            </a:r>
            <a:endParaRPr lang="ru-RU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782" y="1417566"/>
            <a:ext cx="11597711" cy="5314309"/>
          </a:xfrm>
          <a:prstGeom prst="rect">
            <a:avLst/>
          </a:prstGeom>
          <a:ln>
            <a:solidFill>
              <a:srgbClr val="66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официальном </a:t>
            </a:r>
            <a:r>
              <a:rPr lang="ru-RU" sz="2000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сайте:</a:t>
            </a:r>
            <a:endParaRPr lang="ru-RU" sz="2000" u="sng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распорядительный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акт органа местного самоуправления 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закреплении образовательных организаций за соответственно конкретными территориями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муниципального района (городского округа) 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течение 10 дней с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момента его 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издания – не позднее 25 марта </a:t>
            </a: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п. 6 </a:t>
            </a: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Порядка)</a:t>
            </a:r>
          </a:p>
          <a:p>
            <a:pPr marL="342900" indent="-342900" algn="just">
              <a:buFontTx/>
              <a:buChar char="-"/>
            </a:pPr>
            <a:endParaRPr lang="ru-RU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00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официальном </a:t>
            </a:r>
            <a:r>
              <a:rPr lang="ru-RU" sz="2000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сайте + </a:t>
            </a:r>
            <a:r>
              <a:rPr lang="ru-RU" sz="2000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ФГИС «ЕПГУ»</a:t>
            </a:r>
            <a:r>
              <a:rPr lang="ru-RU" sz="200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9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информацию о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количестве мест в первых классах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не позднее 10 календарных дней с момента издания распорядительного 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акта о закреплении </a:t>
            </a: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(п. 16 Порядка)</a:t>
            </a:r>
          </a:p>
          <a:p>
            <a:pPr marL="285750" indent="-285750" algn="just">
              <a:buFontTx/>
              <a:buChar char="-"/>
            </a:pPr>
            <a:endParaRPr lang="ru-RU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9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информацию о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наличии свободных мест в первых классах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для приема детей, </a:t>
            </a:r>
            <a:endParaRPr lang="ru-RU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проживающих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закрепленной территории, не позднее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июля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текущего 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года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16 </a:t>
            </a: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Порядка)</a:t>
            </a:r>
            <a:endParaRPr lang="ru-RU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9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5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03902" y="84138"/>
            <a:ext cx="10095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Подача заявления о приеме на обучение и документов для приема на обучение(п.23 Порядка)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575" y="1967948"/>
            <a:ext cx="11233157" cy="4763926"/>
          </a:xfrm>
          <a:prstGeom prst="rect">
            <a:avLst/>
          </a:prstGeom>
          <a:ln>
            <a:solidFill>
              <a:srgbClr val="66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Заявление о приеме на обучение и документы для приема на обучение, указанные в пункте 26 Порядка, подаются одним из следующих способов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электронной форме посредством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ЕПГУ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использованием функционала (сервисов)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региональных государственных информационных систем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субъектов Российской Федерации, созданных органами государственной власти субъектов Российской Федерации (при наличии), интегрированных с ЕПГУ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через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операторов почтовой связи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общего пользования заказным письмом с уведомлением о вручении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лично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общеобразовательную организацию.</a:t>
            </a:r>
          </a:p>
        </p:txBody>
      </p:sp>
    </p:spTree>
    <p:extLst>
      <p:ext uri="{BB962C8B-B14F-4D97-AF65-F5344CB8AC3E}">
        <p14:creationId xmlns:p14="http://schemas.microsoft.com/office/powerpoint/2010/main" val="9466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03902" y="84138"/>
            <a:ext cx="10095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Подача заявления о приеме на обучение и документов для приема на обучение(п. 23 Порядка)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575" y="1967948"/>
            <a:ext cx="11233157" cy="4763926"/>
          </a:xfrm>
          <a:prstGeom prst="rect">
            <a:avLst/>
          </a:prstGeom>
          <a:ln>
            <a:solidFill>
              <a:srgbClr val="66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Общеобразовательная организация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осуществляет проверку достоверности сведений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указанных в заявлении о приеме на обучение, и соответствия действительности поданных электронных образов документов. При проведении указанной проверки общеобразовательная организация вправе обращаться к соответствующим государственным информационным системам, в государственные (муниципальные) органы и организации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Информация о результатах рассмотрения заявления о приеме на обучение направляется на указанный в заявлении о приеме на обучение адрес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(почтовый и (или) электронный)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в личный кабинет ЕПГУ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(при условии завершения прохождения процедуры регистрации в единой системе идентификации и аутентификации при предоставлении согласия родителем(</a:t>
            </a:r>
            <a:r>
              <a:rPr lang="ru-RU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ями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(законным(</a:t>
            </a:r>
            <a:r>
              <a:rPr lang="ru-RU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ыми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представителем(</a:t>
            </a:r>
            <a:r>
              <a:rPr lang="ru-RU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ями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ребенка или поступающим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  <a:endParaRPr lang="ru-R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1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03902" y="84138"/>
            <a:ext cx="10095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Подача заявления о приеме на обучение и документов для приема на обучение(п. 23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Порядка)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782" y="1967948"/>
            <a:ext cx="11233157" cy="4763926"/>
          </a:xfrm>
          <a:prstGeom prst="rect">
            <a:avLst/>
          </a:prstGeom>
          <a:ln>
            <a:solidFill>
              <a:srgbClr val="66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допускается требовать представления других документов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кроме предусмотренных пунктом 26 Порядка, в качестве основания для приема на обучение по основным общеобразовательным программам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 подаче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заявления о приеме на обучение в электронной форме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посредством ЕПГУ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допускается требовать копий или оригиналов документов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предусмотренных пунктом 26 Порядка,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исключением копий или оригиналов документов, подтверждающих внеочередное, первоочередное и преимущественное право приема на обучение, или документов, подтверждение которых в электронном виде невозможно</a:t>
            </a:r>
          </a:p>
        </p:txBody>
      </p:sp>
    </p:spTree>
    <p:extLst>
      <p:ext uri="{BB962C8B-B14F-4D97-AF65-F5344CB8AC3E}">
        <p14:creationId xmlns:p14="http://schemas.microsoft.com/office/powerpoint/2010/main" val="280921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03902" y="84138"/>
            <a:ext cx="10095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Факт приема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заявления (п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29 Порядка)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379" y="1455738"/>
            <a:ext cx="11233157" cy="5276136"/>
          </a:xfrm>
          <a:prstGeom prst="rect">
            <a:avLst/>
          </a:prstGeom>
          <a:ln>
            <a:solidFill>
              <a:srgbClr val="66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Факт приема заявления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 приеме на обучение и перечень документов, представленных родителем(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ями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(законным(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ыми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представителем(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ями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ребенка или поступающим,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регистрируются в журнале приема заявлений о приеме на обучение в общеобразовательную организацию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Уведомление о факте приема заявления направляется в личный кабинет на ЕПГУ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(при условии завершения прохождения процедуры регистрации в единой системе идентификации и аутентификации).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Журнал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приема заявлений может вестись в том числе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электронном виде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региональных государственных информационных системах субъектов Российской Федерации, созданных органами государственной власти субъектов Российской Федерации (при наличии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</a:p>
          <a:p>
            <a:pPr algn="just"/>
            <a:endParaRPr 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 подаче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заявления о приеме на обучение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через операторов почтовой связи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общего пользования или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лично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 общеобразовательную организацию после регистрации заявления о приеме на обучение и перечня документов, представленных родителем(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ями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(законным(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ыми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представителем(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ями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ребенка или поступающим, родителю(ям) (законному(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ым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представителю(ям) ребенка или поступающему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выдается документ, заверенный подписью должностного лица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общеобразовательной организации, ответственного за прием заявлений о приеме на обучение и документов, содержащий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индивидуальный номер заявления о приеме на обучение и перечень представленных при приеме на обучение документов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3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498126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0375" y="84138"/>
            <a:ext cx="10473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аличие 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права внеочередного, </a:t>
            </a:r>
            <a:endParaRPr lang="ru-RU" sz="24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первоочередного 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или преимущественного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приема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782" y="1319385"/>
            <a:ext cx="3649599" cy="491319"/>
          </a:xfrm>
          <a:prstGeom prst="rect">
            <a:avLst/>
          </a:prstGeom>
          <a:solidFill>
            <a:srgbClr val="15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Внеочередное</a:t>
            </a:r>
            <a:endParaRPr lang="ru-RU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14799" y="1319384"/>
            <a:ext cx="3847024" cy="491319"/>
          </a:xfrm>
          <a:prstGeom prst="rect">
            <a:avLst/>
          </a:prstGeom>
          <a:solidFill>
            <a:srgbClr val="15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Первоочередное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191621" y="1319386"/>
            <a:ext cx="3731657" cy="491319"/>
          </a:xfrm>
          <a:prstGeom prst="rect">
            <a:avLst/>
          </a:prstGeom>
          <a:solidFill>
            <a:srgbClr val="15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Преимущественное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780" y="1928190"/>
            <a:ext cx="3649601" cy="4770783"/>
          </a:xfrm>
          <a:prstGeom prst="rect">
            <a:avLst/>
          </a:prstGeom>
          <a:ln>
            <a:solidFill>
              <a:srgbClr val="15B9E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дети военнослужащих и граждан, указанных </a:t>
            </a: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пункте 8 статьи 24 Федерального закона от 27 мая 1998 г. N 76-ФЗ</a:t>
            </a: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"О статусе военнослужащих</a:t>
            </a:r>
            <a:r>
              <a:rPr lang="ru-RU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дети сотрудников, указанных </a:t>
            </a:r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статье </a:t>
            </a:r>
            <a:r>
              <a:rPr lang="ru-RU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28.1 Федерального закона от 3 июля 2016 г. N 226-ФЗ </a:t>
            </a: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"О войсках национальной гвардии Российской </a:t>
            </a:r>
            <a:r>
              <a:rPr lang="ru-RU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Федерации"  </a:t>
            </a:r>
          </a:p>
          <a:p>
            <a:endParaRPr lang="ru-RU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Предоставляются </a:t>
            </a:r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места в </a:t>
            </a:r>
            <a:r>
              <a:rPr 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общеобразовательных </a:t>
            </a:r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организациях, </a:t>
            </a: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имеющих </a:t>
            </a:r>
            <a:r>
              <a:rPr lang="ru-RU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интернат:</a:t>
            </a:r>
            <a:endParaRPr lang="ru-RU" sz="1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детям </a:t>
            </a:r>
            <a:r>
              <a:rPr lang="ru-RU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прокуроров,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</a:t>
            </a:r>
            <a:r>
              <a:rPr 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етям</a:t>
            </a:r>
            <a:r>
              <a:rPr lang="ru-RU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судей,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детям сотрудников </a:t>
            </a:r>
            <a:r>
              <a:rPr lang="ru-RU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Следственного </a:t>
            </a: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комитета </a:t>
            </a:r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Российской </a:t>
            </a:r>
            <a:r>
              <a:rPr 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Федерации</a:t>
            </a:r>
          </a:p>
          <a:p>
            <a:endParaRPr 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114799" y="1928190"/>
            <a:ext cx="3847021" cy="4770784"/>
          </a:xfrm>
          <a:prstGeom prst="rect">
            <a:avLst/>
          </a:prstGeom>
          <a:ln>
            <a:solidFill>
              <a:srgbClr val="15B9E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дети</a:t>
            </a:r>
            <a:r>
              <a:rPr lang="ru-RU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военнослужащих </a:t>
            </a: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месту жительства их семей (проходят военную </a:t>
            </a: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службу по </a:t>
            </a: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контракту или военную службу по призыву Федеральный закон от 27.05.1998 N 76-ФЗ </a:t>
            </a: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ред. от 29.12.2022) "О статусе военнослужащих"</a:t>
            </a: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r>
              <a:rPr lang="ru-RU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месту жительства независимо от формы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собственности: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ru-RU" sz="12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дети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сотрудников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полиции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дети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сотрудников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органов внутренних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дел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не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являющихся сотрудниками </a:t>
            </a:r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полиции</a:t>
            </a:r>
          </a:p>
          <a:p>
            <a:pPr indent="-285750"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дети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сотрудников, имеющих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специальные звания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проходящих службу в учреждениях и органах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уголовно-исполнительной системы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органах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принудительного исполнения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Российской Федерации, федеральной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противопожарной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службе Государственной противопожарной службы и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таможенных органах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Российской </a:t>
            </a:r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Федерации</a:t>
            </a:r>
          </a:p>
          <a:p>
            <a:pPr indent="-285750">
              <a:buFontTx/>
              <a:buChar char="-"/>
            </a:pP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ети медицинских работников государственной системы здравоохранения (Закон Кемеровской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области - Кузбасса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25.05.2021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 41-ОЗ)</a:t>
            </a:r>
            <a:endParaRPr lang="ru-RU" sz="13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191621" y="1928191"/>
            <a:ext cx="3731657" cy="4770783"/>
          </a:xfrm>
          <a:prstGeom prst="rect">
            <a:avLst/>
          </a:prstGeom>
          <a:ln>
            <a:solidFill>
              <a:srgbClr val="15B9E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ребенок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в том числе усыновленный (удочеренный) или находящийся под опекой или попечительством в семье, включая приемную семью, патронатную семью, имеет право преимущественного приема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ОО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в которой обучаются его брат и (или) сестра (полнородные и </a:t>
            </a:r>
            <a:r>
              <a:rPr lang="ru-RU" sz="12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неполнородные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усыновленные (удочеренные), дети, опекунами (попечителями) которых являются родители (законные представители) этого ребенка, или дети, родителями (законными представителями) которых являются опекуны (попечители) этого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ребенка</a:t>
            </a:r>
          </a:p>
          <a:p>
            <a:endParaRPr lang="ru-RU" sz="1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76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7144" y="1429046"/>
            <a:ext cx="11597711" cy="5314309"/>
          </a:xfrm>
          <a:prstGeom prst="rect">
            <a:avLst/>
          </a:prstGeom>
          <a:ln>
            <a:solidFill>
              <a:srgbClr val="66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18.03.2024 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открытие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функционала формирования гражданами черновиков заявлений на портале </a:t>
            </a:r>
            <a:r>
              <a:rPr lang="ru-RU" sz="3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госуслуг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в Электронной школе 2.0 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29 </a:t>
            </a:r>
            <a:r>
              <a:rPr lang="ru-RU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марта  в 8.00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старт </a:t>
            </a:r>
            <a:r>
              <a:rPr lang="ru-RU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приема заявлений на портале </a:t>
            </a:r>
            <a:r>
              <a:rPr lang="ru-RU" sz="3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госуслуг</a:t>
            </a:r>
            <a:r>
              <a:rPr lang="ru-RU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в Электронной школе 2.0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28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4775" y="241220"/>
            <a:ext cx="867775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Прием заявлений о приеме на обучение в первый класс </a:t>
            </a:r>
            <a:endParaRPr lang="ru-RU" sz="28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/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</a:t>
            </a: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позднее 1 апреля текущего </a:t>
            </a:r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года (п. 17 Порядка)</a:t>
            </a:r>
            <a:endParaRPr lang="ru-RU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2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5800</TotalTime>
  <Words>887</Words>
  <Application>Microsoft Office PowerPoint</Application>
  <PresentationFormat>Широкоэкранный</PresentationFormat>
  <Paragraphs>80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Futura PT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Inspectora2</cp:lastModifiedBy>
  <cp:revision>561</cp:revision>
  <cp:lastPrinted>2023-02-16T04:15:34Z</cp:lastPrinted>
  <dcterms:created xsi:type="dcterms:W3CDTF">2019-04-02T07:58:05Z</dcterms:created>
  <dcterms:modified xsi:type="dcterms:W3CDTF">2024-03-06T09:54:52Z</dcterms:modified>
</cp:coreProperties>
</file>